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5"/>
  </p:sldMasterIdLst>
  <p:sldIdLst>
    <p:sldId id="256" r:id="rId6"/>
    <p:sldId id="257" r:id="rId7"/>
    <p:sldId id="258" r:id="rId8"/>
    <p:sldId id="259" r:id="rId9"/>
    <p:sldId id="260" r:id="rId10"/>
    <p:sldId id="261" r:id="rId11"/>
    <p:sldId id="264" r:id="rId12"/>
    <p:sldId id="262" r:id="rId13"/>
    <p:sldId id="266" r:id="rId14"/>
    <p:sldId id="263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59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1.xml"/><Relationship Id="rId15" Type="http://schemas.openxmlformats.org/officeDocument/2006/relationships/slide" Target="slides/slide10.xml"/><Relationship Id="rId10" Type="http://schemas.openxmlformats.org/officeDocument/2006/relationships/slide" Target="slides/slide5.xml"/><Relationship Id="rId19" Type="http://schemas.openxmlformats.org/officeDocument/2006/relationships/tableStyles" Target="tableStyles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A90239-CA5C-4BF2-B8A7-3128970159E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8219D60-035F-44CE-A24F-AA9DFF5F53D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222C23D-EB3F-4857-8BEA-7C3DCF2D6D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F039F7-4DA7-4569-A1E5-36E3A6D0FC9C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B6CE697-241F-4009-BAE7-B08580B39D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B44362-F4E6-454F-952E-EB340FD529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22059C-E823-4DB7-829D-68BFECA26D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69155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7000C2-5F63-45C4-93C1-8174680A6E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84EED9F-715C-44EF-ABD2-CB1CE5C5F5A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43633C-3224-44B1-A115-29E58104A5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F039F7-4DA7-4569-A1E5-36E3A6D0FC9C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26FDBF-4E69-4E56-9F85-5892A9F5DF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86CE348-B2FE-4148-84E1-F803E60377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22059C-E823-4DB7-829D-68BFECA26D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38717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AB24781-83CD-490E-BBA8-E20336A18CC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26A224F-44A5-4B4F-BAD5-B0E9D03FBBB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34172E-4785-4075-8417-BF4046C283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F039F7-4DA7-4569-A1E5-36E3A6D0FC9C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DA54DE3-768A-43C8-A39C-B1E889629A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42A451B-963D-4FC8-AEFF-F32ABF71FE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22059C-E823-4DB7-829D-68BFECA26D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15323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FCE87A-E244-4147-B8C4-48FAAC6A5E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A8B4C8-0A72-40A4-8D00-715955E2E6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5F9E2C-0DDC-47AF-8918-5D5B388411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F039F7-4DA7-4569-A1E5-36E3A6D0FC9C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919F052-795A-45E9-93C5-1956A70985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232D4F3-768C-442E-B227-0CAADE52DE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22059C-E823-4DB7-829D-68BFECA26D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69062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FD5EDC-F7F3-4954-8423-0C7AC2B8E8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8B8FB0C-7F23-449B-99DF-A039A467C99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3701AC-CADD-417F-A26F-C191A75394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F039F7-4DA7-4569-A1E5-36E3A6D0FC9C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312C66-1F3A-4440-9A89-6023F61DC9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5B5FEF-AF28-4621-80D9-0CCA0707F5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22059C-E823-4DB7-829D-68BFECA26D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3092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E45E2A-D062-429D-ADD5-560ADE8142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BC9EA0-4CE4-4600-912B-CC81692BDE7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5DAD360-35F0-4576-BFCF-0ABAD0FBFF0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B92990A-54AF-436B-9170-9BD3E3B80A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F039F7-4DA7-4569-A1E5-36E3A6D0FC9C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50FCBB1-D232-4E5D-92F1-DE7F8A2EF3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89ABE13-070F-40F7-AEFA-B53BC3C323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22059C-E823-4DB7-829D-68BFECA26D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58994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58F2E2-DC71-4CC5-AE11-D43F113798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05422EF-D823-4B62-9663-D5A3F2863E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0E77924-241B-4923-8744-061A1535E3C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A629BCF-2627-4E6B-BC4A-7AEB8FD1F10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8B7C3F9-7206-4AEA-96A6-4C5CE1463E4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69B84EB-1963-4154-AE47-67A28B4A6B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F039F7-4DA7-4569-A1E5-36E3A6D0FC9C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8EDF89D-3F22-440B-9C73-8A256CE93C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9591109-B67B-4892-825C-90598B34CE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22059C-E823-4DB7-829D-68BFECA26D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25715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3B4FA8-702F-401B-803D-F0D2E84600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3572E63-F4F0-466B-AD2E-8112011444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F039F7-4DA7-4569-A1E5-36E3A6D0FC9C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BF9C70D-B652-440D-9122-74A4047C88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6CE4E60-7AAD-470C-8DC4-ED6B4BC3AD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22059C-E823-4DB7-829D-68BFECA26D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43311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3DA8D03-0440-47AF-A2CB-6D48DD827D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F039F7-4DA7-4569-A1E5-36E3A6D0FC9C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4D9D6F8-4F79-48CB-9C85-C97D0016F3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6FE3991-1D8D-4023-A277-5D33BAE857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22059C-E823-4DB7-829D-68BFECA26D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23150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E5197F-9A80-4F2B-81C0-5F8545F65E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C642F2-126C-4DF6-9703-A75BF6C29D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28FDA23-5EA9-4AA4-A266-ED27875246A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D7F1920-DD76-4081-A795-682CC9C788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F039F7-4DA7-4569-A1E5-36E3A6D0FC9C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8D8DF8B-9EE2-4046-B850-AA7FEBDDDD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D6E6EE4-4BC1-4513-8703-4C9034243F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22059C-E823-4DB7-829D-68BFECA26D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67578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46A2FC-D6E5-413B-B048-3DCCA022F5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165792D-8735-4D25-ADAF-0CFD3BECA58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4509443-EDE3-4CCA-B1A6-DDE481172B0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114A153-0C0B-41E8-AEF3-0AD3F1FE89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F039F7-4DA7-4569-A1E5-36E3A6D0FC9C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422DA4F-335E-44D5-AB33-0E36906DD5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5BD2D98-97C4-4DAC-B72D-90ECCC479D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22059C-E823-4DB7-829D-68BFECA26D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22576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004BCB9-ECA9-4F83-8C1E-D725AC7B8C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85551F4-72F8-4735-A73D-4C28EC8E285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B76347-49EB-40A5-9CBD-EEC5AB2355C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F039F7-4DA7-4569-A1E5-36E3A6D0FC9C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2180B99-9168-4C26-A4E5-AAB12B7FBB1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A06B73B-30CE-4E5F-B125-F841E68D5CE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22059C-E823-4DB7-829D-68BFECA26D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7713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EF23C686-44B7-4BF8-87E7-6B59702AB8BA}"/>
              </a:ext>
            </a:extLst>
          </p:cNvPr>
          <p:cNvSpPr txBox="1"/>
          <p:nvPr/>
        </p:nvSpPr>
        <p:spPr>
          <a:xfrm>
            <a:off x="292231" y="509047"/>
            <a:ext cx="11585542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7200" dirty="0">
                <a:latin typeface="Letter-join No-Lead 40" panose="02000503000000020003" pitchFamily="50" charset="0"/>
              </a:rPr>
              <a:t>Accelerator Reader</a:t>
            </a:r>
          </a:p>
          <a:p>
            <a:pPr algn="ctr"/>
            <a:r>
              <a:rPr lang="en-GB" sz="7200" dirty="0">
                <a:latin typeface="Letter-join No-Lead 40" panose="02000503000000020003" pitchFamily="50" charset="0"/>
              </a:rPr>
              <a:t>Year 3</a:t>
            </a:r>
            <a:endParaRPr lang="en-US" sz="7200" dirty="0">
              <a:latin typeface="Letter-join No-Lead 40" panose="02000503000000020003" pitchFamily="50" charset="0"/>
            </a:endParaRPr>
          </a:p>
        </p:txBody>
      </p:sp>
      <p:pic>
        <p:nvPicPr>
          <p:cNvPr id="1026" name="Picture 2" descr="Books Clipart Images – Browse 210,841 Stock Photos, Vectors, and Video |  Adobe Stock">
            <a:extLst>
              <a:ext uri="{FF2B5EF4-FFF2-40B4-BE49-F238E27FC236}">
                <a16:creationId xmlns:a16="http://schemas.microsoft.com/office/drawing/2014/main" id="{F2C85F26-285C-4CAA-A189-E01E57C4DDF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2466" y="3105978"/>
            <a:ext cx="8582025" cy="3429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5035838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F29C94-10E9-4BFF-BD12-079ECC8A87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Any questions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07A925-BE40-4110-B0C1-6D5CA045866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Please feel free to ask any questions.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5222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6C2EBF-87C4-4BFC-A6D6-FC43149D45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Contents</a:t>
            </a:r>
            <a:endParaRPr lang="en-US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89886C1-3B20-4A06-8AB5-0A2D2F46124B}"/>
              </a:ext>
            </a:extLst>
          </p:cNvPr>
          <p:cNvSpPr txBox="1"/>
          <p:nvPr/>
        </p:nvSpPr>
        <p:spPr>
          <a:xfrm>
            <a:off x="942680" y="1602557"/>
            <a:ext cx="10586301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Star Test</a:t>
            </a:r>
            <a:r>
              <a:rPr lang="en-US" dirty="0"/>
              <a:t>, ZPD level and reading age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R</a:t>
            </a:r>
            <a:r>
              <a:rPr lang="en-US" dirty="0" err="1"/>
              <a:t>eading</a:t>
            </a:r>
            <a:r>
              <a:rPr lang="en-US" dirty="0"/>
              <a:t> books and quizzes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M</a:t>
            </a:r>
            <a:r>
              <a:rPr lang="en-US" dirty="0" err="1"/>
              <a:t>oving</a:t>
            </a:r>
            <a:r>
              <a:rPr lang="en-US" dirty="0"/>
              <a:t> up levels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H</a:t>
            </a:r>
            <a:r>
              <a:rPr lang="en-US" dirty="0"/>
              <a:t>ow to help at home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R</a:t>
            </a:r>
            <a:r>
              <a:rPr lang="en-US" dirty="0" err="1"/>
              <a:t>eading</a:t>
            </a:r>
            <a:r>
              <a:rPr lang="en-US" dirty="0"/>
              <a:t> Comprehension Year 3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A</a:t>
            </a:r>
            <a:r>
              <a:rPr lang="en-US" dirty="0" err="1"/>
              <a:t>ny</a:t>
            </a:r>
            <a:r>
              <a:rPr lang="en-US" dirty="0"/>
              <a:t> questions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611943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BEEE0F-4EC1-411F-93CE-4F2775592A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74552"/>
            <a:ext cx="10515600" cy="1325563"/>
          </a:xfrm>
        </p:spPr>
        <p:txBody>
          <a:bodyPr/>
          <a:lstStyle/>
          <a:p>
            <a:r>
              <a:rPr lang="en-GB" dirty="0"/>
              <a:t>Star Tests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EBB426-FB55-4148-B364-5F97EAF851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53330"/>
            <a:ext cx="10515600" cy="5336005"/>
          </a:xfrm>
        </p:spPr>
        <p:txBody>
          <a:bodyPr/>
          <a:lstStyle/>
          <a:p>
            <a:r>
              <a:rPr lang="en-GB" dirty="0"/>
              <a:t>Fluency and decoding words is still important.</a:t>
            </a:r>
          </a:p>
          <a:p>
            <a:r>
              <a:rPr lang="en-GB" dirty="0"/>
              <a:t>Move to comprehension and understanding the text (what is this story/non-fiction book about). This is throughout KS2.</a:t>
            </a:r>
          </a:p>
          <a:p>
            <a:r>
              <a:rPr lang="en-GB" dirty="0"/>
              <a:t>Comprehension skills are taught continuously at school, but these skills should be evident in children’s reading.</a:t>
            </a:r>
          </a:p>
          <a:p>
            <a:r>
              <a:rPr lang="en-GB" dirty="0"/>
              <a:t>Children complete half-termly star tests to check progress and correct reading level. </a:t>
            </a:r>
          </a:p>
          <a:p>
            <a:r>
              <a:rPr lang="en-GB" dirty="0"/>
              <a:t>Star tests are completed independently in test style conditions to gain accurate results. </a:t>
            </a:r>
          </a:p>
          <a:p>
            <a:r>
              <a:rPr lang="en-GB" dirty="0"/>
              <a:t>A practise is at the start of the star test; this needs to be completed accurately to continue with test.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10387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81B787-894E-4E33-B112-D215DCF7FA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ZPD Level and Reading Age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C45DCA-17E6-43E7-83FE-9AA67C24E9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Each star test checks comprehension. Children answer a range of questions based on texts of varying length and given multiple choice options.</a:t>
            </a:r>
          </a:p>
          <a:p>
            <a:r>
              <a:rPr lang="en-GB" dirty="0"/>
              <a:t>At end of test, teachers see a ZPD level. This tells teachers what reading range children should be selecting books from. E.g. if a child has a ZPD of 0.9-1.9, the children can choose any books within this range.</a:t>
            </a:r>
          </a:p>
          <a:p>
            <a:r>
              <a:rPr lang="en-GB" dirty="0"/>
              <a:t>Star test results also provide reading age of child based on comprehension not fluency.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4545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CD6441-4AF5-4D0E-BFA7-4695745385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Reading books and quizzes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E65E8F-DA1F-421F-AC5B-AA0A3E81D2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When a child has read their book, at home or in school with an adult, they will have the opportunity to take a quiz before changing their book. </a:t>
            </a:r>
          </a:p>
          <a:p>
            <a:r>
              <a:rPr lang="en-GB" dirty="0"/>
              <a:t>Quiz should be completed independently. </a:t>
            </a:r>
          </a:p>
          <a:p>
            <a:r>
              <a:rPr lang="en-GB" dirty="0"/>
              <a:t>Quiz asks questions about the book and assesses children’s understanding of book. </a:t>
            </a:r>
          </a:p>
          <a:p>
            <a:r>
              <a:rPr lang="en-GB" dirty="0"/>
              <a:t>Children can use the book to answer questions.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34404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F4191F-1613-47F6-9C53-8E582F71BD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How often to take quizzes.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A10610-FCD3-4A43-A0BB-5087B71AC3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The number of quizzes children do depends on the length of the book.</a:t>
            </a:r>
          </a:p>
          <a:p>
            <a:r>
              <a:rPr lang="en-GB" dirty="0"/>
              <a:t>We would like to see the majority of children quiz at least twice a week. </a:t>
            </a:r>
          </a:p>
          <a:p>
            <a:r>
              <a:rPr lang="en-GB" dirty="0"/>
              <a:t>Children are more than welcome to quiz daily. </a:t>
            </a:r>
          </a:p>
          <a:p>
            <a:r>
              <a:rPr lang="en-GB" dirty="0"/>
              <a:t>Children reading longer books e.g. chapter books should be ready to quiz after 4 days. This obviously depends on length of book, but longer between quizzes means retaining understanding can be tricky.</a:t>
            </a:r>
          </a:p>
          <a:p>
            <a:r>
              <a:rPr lang="en-GB" dirty="0"/>
              <a:t>80% and above shows good understanding of book. </a:t>
            </a:r>
          </a:p>
        </p:txBody>
      </p:sp>
    </p:spTree>
    <p:extLst>
      <p:ext uri="{BB962C8B-B14F-4D97-AF65-F5344CB8AC3E}">
        <p14:creationId xmlns:p14="http://schemas.microsoft.com/office/powerpoint/2010/main" val="9114733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FA34F812-AF8D-4F85-94E9-EFD8C80D61F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9793" y="1135212"/>
            <a:ext cx="8771428" cy="4838095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A863B462-0FB5-472A-B8BD-290909D7E01D}"/>
              </a:ext>
            </a:extLst>
          </p:cNvPr>
          <p:cNvSpPr txBox="1"/>
          <p:nvPr/>
        </p:nvSpPr>
        <p:spPr>
          <a:xfrm>
            <a:off x="9256734" y="83026"/>
            <a:ext cx="2818356" cy="63709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This is what questions from</a:t>
            </a:r>
            <a:r>
              <a:rPr lang="en-US" sz="2400" dirty="0"/>
              <a:t> the book that your child reads would look like. Depending on the level of book there are a minimum of 3 questions and a maximum of 10 questions.</a:t>
            </a:r>
          </a:p>
          <a:p>
            <a:endParaRPr lang="en-GB" sz="2400" dirty="0"/>
          </a:p>
          <a:p>
            <a:r>
              <a:rPr lang="en-GB" sz="2400" dirty="0"/>
              <a:t>T</a:t>
            </a:r>
            <a:r>
              <a:rPr lang="en-US" sz="2400" dirty="0"/>
              <a:t>he children have multiple choice options and should use the book to help</a:t>
            </a:r>
            <a:r>
              <a:rPr lang="en-GB" sz="2400" dirty="0"/>
              <a:t> them find the answers. 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3234521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088FA4-4247-4CCE-B309-B40625E99A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How to help at home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34C6EF-8FDE-418E-BF9F-DECAE4EF444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dirty="0"/>
              <a:t>When listening to children read at home, ask plenty of questions.</a:t>
            </a:r>
          </a:p>
          <a:p>
            <a:r>
              <a:rPr lang="en-GB" dirty="0"/>
              <a:t>E.g. What is happening on this page/chapter?</a:t>
            </a:r>
          </a:p>
          <a:p>
            <a:r>
              <a:rPr lang="en-GB" dirty="0"/>
              <a:t>What was the story about?</a:t>
            </a:r>
          </a:p>
          <a:p>
            <a:r>
              <a:rPr lang="en-GB" dirty="0"/>
              <a:t>What happened at the start?</a:t>
            </a:r>
          </a:p>
          <a:p>
            <a:r>
              <a:rPr lang="en-GB" dirty="0"/>
              <a:t>What happened at the end?</a:t>
            </a:r>
          </a:p>
          <a:p>
            <a:r>
              <a:rPr lang="en-GB" dirty="0"/>
              <a:t>How was this character feeling?</a:t>
            </a:r>
          </a:p>
          <a:p>
            <a:r>
              <a:rPr lang="en-GB" dirty="0"/>
              <a:t>What is _______? </a:t>
            </a:r>
            <a:endParaRPr lang="en-US" dirty="0"/>
          </a:p>
          <a:p>
            <a:r>
              <a:rPr lang="en-GB" dirty="0"/>
              <a:t>W</a:t>
            </a:r>
            <a:r>
              <a:rPr lang="en-US" dirty="0"/>
              <a:t>e will provide some question starters to use at home.</a:t>
            </a:r>
          </a:p>
          <a:p>
            <a:r>
              <a:rPr lang="en-US" dirty="0"/>
              <a:t>Children should be reading </a:t>
            </a:r>
            <a:r>
              <a:rPr lang="en-US" dirty="0" err="1"/>
              <a:t>atleast</a:t>
            </a:r>
            <a:r>
              <a:rPr lang="en-US" dirty="0"/>
              <a:t> 3x a week – please sign your children’s records as we check these weekly.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4806331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B182A7-B96D-4786-95CC-09E169F716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Comprehensions Year 3</a:t>
            </a:r>
            <a:endParaRPr 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63D86698-F64E-4920-9D94-B16D4FC2C07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4902" y="1349297"/>
            <a:ext cx="3847619" cy="5361905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A35737B1-5710-48CD-9DA5-4D08C390033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85819" y="1349296"/>
            <a:ext cx="3847619" cy="5361905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10336FF8-D4B0-4739-86D1-4F102C36096B}"/>
              </a:ext>
            </a:extLst>
          </p:cNvPr>
          <p:cNvSpPr txBox="1"/>
          <p:nvPr/>
        </p:nvSpPr>
        <p:spPr>
          <a:xfrm>
            <a:off x="8721266" y="365125"/>
            <a:ext cx="3341298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We use Reading VIPERS</a:t>
            </a:r>
          </a:p>
          <a:p>
            <a:endParaRPr lang="en-GB" dirty="0"/>
          </a:p>
          <a:p>
            <a:r>
              <a:rPr lang="en-GB" dirty="0"/>
              <a:t>V – Vocabulary</a:t>
            </a:r>
          </a:p>
          <a:p>
            <a:endParaRPr lang="en-GB" dirty="0"/>
          </a:p>
          <a:p>
            <a:r>
              <a:rPr lang="en-GB" dirty="0"/>
              <a:t>I – Inference</a:t>
            </a:r>
          </a:p>
          <a:p>
            <a:endParaRPr lang="en-GB" dirty="0"/>
          </a:p>
          <a:p>
            <a:r>
              <a:rPr lang="en-GB" dirty="0"/>
              <a:t>P – Prediction</a:t>
            </a:r>
          </a:p>
          <a:p>
            <a:endParaRPr lang="en-GB" dirty="0"/>
          </a:p>
          <a:p>
            <a:r>
              <a:rPr lang="en-GB" dirty="0"/>
              <a:t>E – Explanation</a:t>
            </a:r>
          </a:p>
          <a:p>
            <a:endParaRPr lang="en-GB" dirty="0"/>
          </a:p>
          <a:p>
            <a:r>
              <a:rPr lang="en-GB" dirty="0"/>
              <a:t>R – Retrieval </a:t>
            </a:r>
          </a:p>
          <a:p>
            <a:endParaRPr lang="en-GB" dirty="0"/>
          </a:p>
          <a:p>
            <a:r>
              <a:rPr lang="en-GB" dirty="0"/>
              <a:t>S – Sequence or Summarise </a:t>
            </a:r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18FCC2F-A259-411C-8E17-F7AB6F3FDDFD}"/>
              </a:ext>
            </a:extLst>
          </p:cNvPr>
          <p:cNvSpPr txBox="1"/>
          <p:nvPr/>
        </p:nvSpPr>
        <p:spPr>
          <a:xfrm>
            <a:off x="8721266" y="4265478"/>
            <a:ext cx="334129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In Year 3, we complete a range of reading comprehensions, three times a week. We use VIPERS to</a:t>
            </a:r>
          </a:p>
          <a:p>
            <a:r>
              <a:rPr lang="en-GB" dirty="0"/>
              <a:t>help check children’s understanding. We also read a whole class book twice a week.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87655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E81739AD4F02146871F2FB47D53748C" ma:contentTypeVersion="16" ma:contentTypeDescription="Create a new document." ma:contentTypeScope="" ma:versionID="f6172c1c87d477a11f25f6d9ea4e4daf">
  <xsd:schema xmlns:xsd="http://www.w3.org/2001/XMLSchema" xmlns:xs="http://www.w3.org/2001/XMLSchema" xmlns:p="http://schemas.microsoft.com/office/2006/metadata/properties" xmlns:ns2="d982656d-5109-4f73-ac8e-22c019dcfe8f" xmlns:ns3="95dabf31-3be9-4639-ae55-43deb7540df1" targetNamespace="http://schemas.microsoft.com/office/2006/metadata/properties" ma:root="true" ma:fieldsID="25cf1d3110b56cfc76eb60966c9577b5" ns2:_="" ns3:_="">
    <xsd:import namespace="d982656d-5109-4f73-ac8e-22c019dcfe8f"/>
    <xsd:import namespace="95dabf31-3be9-4639-ae55-43deb7540df1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ObjectDetectorVersions" minOccurs="0"/>
                <xsd:element ref="ns3:MediaServiceGenerationTime" minOccurs="0"/>
                <xsd:element ref="ns3:MediaServiceEventHashCode" minOccurs="0"/>
                <xsd:element ref="ns3:MediaLengthInSeconds" minOccurs="0"/>
                <xsd:element ref="ns3:MediaServiceDateTaken" minOccurs="0"/>
                <xsd:element ref="ns3:MediaServiceLocation" minOccurs="0"/>
                <xsd:element ref="ns3:lcf76f155ced4ddcb4097134ff3c332f" minOccurs="0"/>
                <xsd:element ref="ns2:TaxCatchAll" minOccurs="0"/>
                <xsd:element ref="ns3:MediaServiceOCR" minOccurs="0"/>
                <xsd:element ref="ns3:MediaServiceSearchProperties" minOccurs="0"/>
                <xsd:element ref="ns3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982656d-5109-4f73-ac8e-22c019dcfe8f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dexed="true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SharedWithUsers" ma:index="1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16098c42-4b63-4057-b257-25f7b13ee576}" ma:internalName="TaxCatchAll" ma:showField="CatchAllData" ma:web="d982656d-5109-4f73-ac8e-22c019dcfe8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5dabf31-3be9-4639-ae55-43deb7540df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3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4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DateTaken" ma:index="19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b48fdc79-d9a3-4e89-8d6c-54c0eff31db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d982656d-5109-4f73-ac8e-22c019dcfe8f">X6VYP5PYVXV2-546915610-487859</_dlc_DocId>
    <_dlc_DocIdUrl xmlns="d982656d-5109-4f73-ac8e-22c019dcfe8f">
      <Url>https://lpsherefordschuk.sharepoint.com/sites/Common.Staff/_layouts/15/DocIdRedir.aspx?ID=X6VYP5PYVXV2-546915610-487859</Url>
      <Description>X6VYP5PYVXV2-546915610-487859</Description>
    </_dlc_DocIdUrl>
    <lcf76f155ced4ddcb4097134ff3c332f xmlns="95dabf31-3be9-4639-ae55-43deb7540df1">
      <Terms xmlns="http://schemas.microsoft.com/office/infopath/2007/PartnerControls"/>
    </lcf76f155ced4ddcb4097134ff3c332f>
    <TaxCatchAll xmlns="d982656d-5109-4f73-ac8e-22c019dcfe8f" xsi:nil="true"/>
  </documentManagement>
</p:properties>
</file>

<file path=customXml/itemProps1.xml><?xml version="1.0" encoding="utf-8"?>
<ds:datastoreItem xmlns:ds="http://schemas.openxmlformats.org/officeDocument/2006/customXml" ds:itemID="{58FE0345-B790-46DA-8291-63991C4DCE78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C87F1FC1-3D76-46A5-8B3F-86B944E3FD02}">
  <ds:schemaRefs>
    <ds:schemaRef ds:uri="http://schemas.microsoft.com/sharepoint/events"/>
  </ds:schemaRefs>
</ds:datastoreItem>
</file>

<file path=customXml/itemProps3.xml><?xml version="1.0" encoding="utf-8"?>
<ds:datastoreItem xmlns:ds="http://schemas.openxmlformats.org/officeDocument/2006/customXml" ds:itemID="{1A6FC0A6-08B0-4069-879E-82C27F37CC9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982656d-5109-4f73-ac8e-22c019dcfe8f"/>
    <ds:schemaRef ds:uri="95dabf31-3be9-4639-ae55-43deb7540df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4.xml><?xml version="1.0" encoding="utf-8"?>
<ds:datastoreItem xmlns:ds="http://schemas.openxmlformats.org/officeDocument/2006/customXml" ds:itemID="{C1DFC79C-DF11-49EA-8531-A1C46976919B}">
  <ds:schemaRefs>
    <ds:schemaRef ds:uri="http://schemas.microsoft.com/office/2006/metadata/properties"/>
    <ds:schemaRef ds:uri="http://schemas.microsoft.com/office/infopath/2007/PartnerControls"/>
    <ds:schemaRef ds:uri="d982656d-5109-4f73-ac8e-22c019dcfe8f"/>
    <ds:schemaRef ds:uri="95dabf31-3be9-4639-ae55-43deb7540df1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54</TotalTime>
  <Words>600</Words>
  <Application>Microsoft Office PowerPoint</Application>
  <PresentationFormat>Widescreen</PresentationFormat>
  <Paragraphs>62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Letter-join No-Lead 40</vt:lpstr>
      <vt:lpstr>Office Theme</vt:lpstr>
      <vt:lpstr>PowerPoint Presentation</vt:lpstr>
      <vt:lpstr>Contents</vt:lpstr>
      <vt:lpstr>Star Tests</vt:lpstr>
      <vt:lpstr>ZPD Level and Reading Age</vt:lpstr>
      <vt:lpstr>Reading books and quizzes</vt:lpstr>
      <vt:lpstr>How often to take quizzes.</vt:lpstr>
      <vt:lpstr>PowerPoint Presentation</vt:lpstr>
      <vt:lpstr>How to help at home</vt:lpstr>
      <vt:lpstr>Comprehensions Year 3</vt:lpstr>
      <vt:lpstr>Any questions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Rachel Hawthorn</dc:creator>
  <cp:lastModifiedBy>Sian Nash</cp:lastModifiedBy>
  <cp:revision>7</cp:revision>
  <dcterms:created xsi:type="dcterms:W3CDTF">2022-09-28T15:51:29Z</dcterms:created>
  <dcterms:modified xsi:type="dcterms:W3CDTF">2025-10-02T07:51:34Z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0x0101004E81739AD4F02146871F2FB47D53748C</vt:lpwstr>
  </property>
  <property fmtid="{D5CDD505-2E9C-101B-9397-08002B2CF9AE}" pid="3" name="Order">
    <vt:r8>2098200</vt:r8>
  </property>
  <property fmtid="{D5CDD505-2E9C-101B-9397-08002B2CF9AE}" pid="4" name="MediaServiceImageTags">
    <vt:lpwstr/>
  </property>
  <property fmtid="{D5CDD505-2E9C-101B-9397-08002B2CF9AE}" pid="5" name="_dlc_DocIdItemGuid">
    <vt:lpwstr>9a78d3fc-b861-4e94-869e-4aa7eff139fd</vt:lpwstr>
  </property>
</Properties>
</file>